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32" autoAdjust="0"/>
  </p:normalViewPr>
  <p:slideViewPr>
    <p:cSldViewPr>
      <p:cViewPr varScale="1">
        <p:scale>
          <a:sx n="61" d="100"/>
          <a:sy n="61" d="100"/>
        </p:scale>
        <p:origin x="18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B94FB-B601-4493-A2B4-840D37F37D8F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FB8EB-1906-4302-9352-B5354278AD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96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FB8EB-1906-4302-9352-B5354278AD0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64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0866" y="188640"/>
            <a:ext cx="57393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2250" indent="-222250" algn="ctr">
              <a:lnSpc>
                <a:spcPts val="2040"/>
              </a:lnSpc>
              <a:spcAft>
                <a:spcPts val="0"/>
              </a:spcAft>
            </a:pPr>
            <a:r>
              <a:rPr lang="ru-RU" sz="1400" b="1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Муниципальное бюджетное дошкольное образовательное </a:t>
            </a:r>
            <a:r>
              <a:rPr lang="ru-RU" sz="1400" b="1" spc="-1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учреждение 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22250" indent="-222250" algn="ctr">
              <a:lnSpc>
                <a:spcPts val="2040"/>
              </a:lnSpc>
              <a:spcAft>
                <a:spcPts val="0"/>
              </a:spcAft>
            </a:pPr>
            <a:r>
              <a:rPr lang="ru-RU" sz="1400" b="1" spc="-1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«Центр развития ребёнка – детский сад</a:t>
            </a:r>
            <a:r>
              <a:rPr lang="ru-RU" sz="1400" b="1" spc="-15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»</a:t>
            </a:r>
            <a:endParaRPr lang="en-US" sz="1400" b="1" spc="-15" dirty="0" smtClean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22250" indent="-222250" algn="ctr">
              <a:lnSpc>
                <a:spcPts val="2040"/>
              </a:lnSpc>
              <a:spcAft>
                <a:spcPts val="0"/>
              </a:spcAft>
            </a:pPr>
            <a:r>
              <a:rPr lang="ru-RU" sz="1400" b="1" spc="-15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400" b="1" spc="-1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г. Нурлат Республики Татарстан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429309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У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читель-логопед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Дорожкина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Н.В.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9241" y="1988840"/>
            <a:ext cx="601645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Авторская  программа кружка 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 «Весёлый </a:t>
            </a:r>
            <a:r>
              <a:rPr lang="ru-RU" sz="3200" b="1" cap="none" spc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язычок</a:t>
            </a:r>
            <a:r>
              <a:rPr lang="ru-RU" sz="32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»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717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23728" y="188640"/>
            <a:ext cx="47893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Содержание программы кружка 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ea typeface="Calibri"/>
            </a:endParaRP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«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Весёлый язычок»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124664" y="2154821"/>
            <a:ext cx="3679584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Описание места кружка в учебном плане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570175" y="1206542"/>
            <a:ext cx="2554489" cy="360040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Пояснительная записка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4383967" y="5157192"/>
            <a:ext cx="3342349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Материально -  техническая база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3124664" y="4545907"/>
            <a:ext cx="2930478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Тематическое планирование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4716016" y="2744924"/>
            <a:ext cx="4176464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Описание ценностных ориентиров содержания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568827" y="3328892"/>
            <a:ext cx="2851045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Планируемый результат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1847419" y="3933056"/>
            <a:ext cx="3012613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Содержание учебного курса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5868145" y="5760445"/>
            <a:ext cx="3024336" cy="468052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Приложения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1810270" y="1686400"/>
            <a:ext cx="3049762" cy="360040"/>
          </a:xfrm>
          <a:prstGeom prst="wedgeRectCallout">
            <a:avLst>
              <a:gd name="adj1" fmla="val -20833"/>
              <a:gd name="adj2" fmla="val 9210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Общая характеристика предмета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23"/>
          <a:stretch/>
        </p:blipFill>
        <p:spPr bwMode="auto">
          <a:xfrm>
            <a:off x="7380312" y="694195"/>
            <a:ext cx="1071939" cy="138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37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568952" cy="16561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0"/>
              </a:spcAft>
              <a:buSzPts val="1400"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ea typeface="Times New Roman"/>
              </a:rPr>
              <a:t>Пояснительная записка</a:t>
            </a:r>
            <a:endParaRPr lang="ru-RU" sz="1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Программа разработана в соответствии с федеральным  государственным образовательным стандартом  дошкольного образования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(Приказ Министерства образования и науки РФ от 17 октября 2013 г. №1155).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Планирование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коррекционно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- развивающей деятельности с детьми старшего дошкольного возраста составлено на основе программы дошкольных образовательных учреждений компенсирующего вида для детей с нарушениями речи «Программа</a:t>
            </a:r>
            <a:r>
              <a:rPr lang="ru-RU" sz="1200" spc="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логопедической работы по преодолению общего недоразвития речи у детей». Авторы: </a:t>
            </a:r>
            <a:r>
              <a:rPr lang="ru-RU" sz="1200" spc="2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Т. Б. Филичева, Т. В. Туманова. При разработке использовались рекомендации и методики  современных  авторов: Е.В. Кузнецовой, И.А. Тихоновой, О.И. </a:t>
            </a:r>
            <a:r>
              <a:rPr lang="ru-RU" sz="1200" spc="2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Крупенчук</a:t>
            </a:r>
            <a:r>
              <a:rPr lang="ru-RU" sz="1200" spc="2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, Л.Н. Смирновой, О.С. </a:t>
            </a:r>
            <a:r>
              <a:rPr lang="ru-RU" sz="1200" spc="2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Гомзяк</a:t>
            </a:r>
            <a:r>
              <a:rPr lang="ru-RU" sz="1600" spc="20" dirty="0">
                <a:solidFill>
                  <a:srgbClr val="000000"/>
                </a:solidFill>
                <a:latin typeface="Times New Roman"/>
                <a:ea typeface="Calibri"/>
              </a:rPr>
              <a:t>. 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Стрелка углом вверх 12"/>
          <p:cNvSpPr/>
          <p:nvPr/>
        </p:nvSpPr>
        <p:spPr>
          <a:xfrm flipV="1">
            <a:off x="4026240" y="2280806"/>
            <a:ext cx="3066039" cy="3991910"/>
          </a:xfrm>
          <a:prstGeom prst="bentUpArrow">
            <a:avLst>
              <a:gd name="adj1" fmla="val 7441"/>
              <a:gd name="adj2" fmla="val 11336"/>
              <a:gd name="adj3" fmla="val 31887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6277652"/>
            <a:ext cx="2989096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Развитие связной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речи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4048" y="5445224"/>
            <a:ext cx="2989096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Формирование словаря и </a:t>
            </a:r>
            <a:r>
              <a:rPr lang="ru-RU" sz="1400" b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грамматического </a:t>
            </a:r>
            <a:r>
              <a:rPr lang="ru-RU" sz="1400" b="1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строя речи</a:t>
            </a:r>
            <a:endParaRPr lang="ru-RU" sz="1400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3723" y="2006347"/>
            <a:ext cx="2989095" cy="18547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ea typeface="Times New Roman"/>
              </a:rPr>
              <a:t>Основные задачи: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Практическое усвоение лексических и грамматических средств языка.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Развитие слухового и зрительного внимания и памяти.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Формирование и развитие  связной речи.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Развитие мелкой моторики и подготовка руки к письму.</a:t>
            </a:r>
            <a:endParaRPr lang="ru-RU" sz="1200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3833" y="1982156"/>
            <a:ext cx="3672408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>
              <a:spcAft>
                <a:spcPts val="0"/>
              </a:spcAft>
            </a:pPr>
            <a:r>
              <a:rPr lang="ru-RU" sz="1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Цель </a:t>
            </a:r>
            <a:r>
              <a:rPr lang="ru-RU" sz="1200" b="1" dirty="0">
                <a:solidFill>
                  <a:srgbClr val="C00000"/>
                </a:solidFill>
                <a:latin typeface="Times New Roman"/>
                <a:ea typeface="Times New Roman"/>
              </a:rPr>
              <a:t>реализации Программы: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формирование лексико-грамматических категорий, развитие связной речи детей старшего дошкольного возраста посредством игровых технологий.</a:t>
            </a:r>
            <a:endParaRPr lang="ru-RU" sz="1200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23"/>
          <a:stretch/>
        </p:blipFill>
        <p:spPr bwMode="auto">
          <a:xfrm flipH="1">
            <a:off x="1591076" y="3356991"/>
            <a:ext cx="1197922" cy="138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13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углом 4"/>
          <p:cNvSpPr/>
          <p:nvPr/>
        </p:nvSpPr>
        <p:spPr>
          <a:xfrm>
            <a:off x="251520" y="251559"/>
            <a:ext cx="4248472" cy="6480720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Общая 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характеристика предмета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1200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Проблема развития речи продолжает оставаться наиболее актуальной и требует самого серьезного отношения. Время диктует свои условия:  к шести годам ребенок должен иметь довольно богатый словарный запас, уметь четко выражать свои мысли. Образовательная область «Речевое развитие» выдвинута в Программе на первый план, так как овладение родным языком является одним из основных элементов формирования личности. Такие образовательные области, как «Познавательное развитие», «Социально-коммуникативное развитие», «Художественно-эстетическое развитие»», «Физическое развитие» тесно связаны с образовательной областью «Речевое развитие» и позволяют решать задачи умственного, творческого, эстетического, физического и нравственного развития, и, следовательно, решают задачу всестороннего гармоничного развития личности каждого ребенка. Важной особенностью недоразвития речи ребенка является недостаточная сформированность словообразовательной деятельности. В собственной речи дети употребляют простые уменьшительно-ласкательные формы существительных, отдельных притяжательных и относительных прилагательных, названия некоторых профессий, приставочные глаголы и т. д., соответствующие наиболее продуктивным и частотным словообразовательным моделям («хвост – хвостик, нос – носик, учит – учитель, играет в хоккей – хоккеист, суп из курицы – куриный и т. п.»). В то же время они не обладают еще достаточными когнитивными и речевыми возможностями для адекватного объяснения значений этих слов («печник» – «печка»). Стойкие и грубые нарушения наблюдаются при попытках образовать слова, выходящие за рамки повседневной речевой практики. </a:t>
            </a:r>
            <a:endParaRPr lang="ru-RU" sz="1200" spc="-25" dirty="0" smtClean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endParaRPr lang="ru-RU" sz="1200" spc="-25" dirty="0">
              <a:solidFill>
                <a:schemeClr val="accent1">
                  <a:lumMod val="50000"/>
                </a:schemeClr>
              </a:solidFill>
              <a:latin typeface="Times New Roman"/>
            </a:endParaRPr>
          </a:p>
          <a:p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 flipH="1">
            <a:off x="4860032" y="260648"/>
            <a:ext cx="4032448" cy="2448272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Описание места кружка </a:t>
            </a:r>
            <a:endParaRPr lang="ru-RU" sz="16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учебном плане</a:t>
            </a:r>
            <a:endParaRPr lang="ru-RU" sz="16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Программа «Весёлый язычок» предназначена для работы с детьми старшего дошкольного возраста. Рассчитана на один год обучения, т.е. на 33 часа. Образовательная деятельность проводится один раз в неделю по одному часу.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Программа направлена на развитие и коррекцию </a:t>
            </a:r>
            <a:r>
              <a:rPr lang="ru-RU" sz="1200" spc="-25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лексико</a:t>
            </a:r>
            <a:r>
              <a:rPr lang="ru-RU" sz="1200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– грамматических категорий, связной речи детей в игровой форме. Игра, наряду с общим влиянием на весь ход психического развития, оказывает специфическое воздействие на становление и развитие речи</a:t>
            </a:r>
            <a:r>
              <a:rPr lang="ru-RU" sz="1200" spc="-25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 flipH="1">
            <a:off x="4860032" y="2888941"/>
            <a:ext cx="4032448" cy="3843338"/>
          </a:xfrm>
          <a:prstGeom prst="snip1Rect">
            <a:avLst>
              <a:gd name="adj" fmla="val 1438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spc="-25" dirty="0" smtClean="0">
                <a:solidFill>
                  <a:srgbClr val="C00000"/>
                </a:solidFill>
                <a:latin typeface="Times New Roman"/>
                <a:ea typeface="Times New Roman"/>
              </a:rPr>
              <a:t>Ценностные ориентиры содержания</a:t>
            </a: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В соответствии с ФГОС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ДО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основной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целью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речевого развития детей-дошкольников является: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формирование устной речи и навыков речевого общения с окружающими на основе овладения литературным языком своего народа.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Содержание работы кружка «Весёлый язычок» по развитию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лексико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– грамматических средств языка, самостоятельной развёрнутой фразой речи заключается в специфическом подборе лексического материала, объединенного единым сюжетом и непосредственном участии детей при его реализации. </a:t>
            </a:r>
            <a:r>
              <a:rPr lang="ru-RU" sz="1200" spc="-25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Игры и упражнения можно использовать как в индивидуальной, так и в групповой работе.  Программа построена с учетом возрастных особенностей речевого развития детей старшего дошкольного возраста и з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адач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речевого развития, обозначенных в ФГОС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ДО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154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одним вырезанным углом 1"/>
          <p:cNvSpPr/>
          <p:nvPr/>
        </p:nvSpPr>
        <p:spPr>
          <a:xfrm>
            <a:off x="148266" y="116632"/>
            <a:ext cx="3528392" cy="648072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Принципы и подходы </a:t>
            </a:r>
            <a:endParaRPr lang="ru-RU" sz="16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к 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формированию Программы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Calibri"/>
              </a:rPr>
              <a:t>:</a:t>
            </a: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323528" y="865805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Доступность</a:t>
            </a: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539552" y="1406658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Разносторонность </a:t>
            </a: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755576" y="1916832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Комплексность</a:t>
            </a: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858830" y="2445134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Систематичность</a:t>
            </a: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5077582" y="126015"/>
            <a:ext cx="2878793" cy="360040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6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Средства реализации:</a:t>
            </a:r>
            <a:endParaRPr lang="ru-RU" sz="1600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4048301" y="2361116"/>
            <a:ext cx="4824536" cy="57606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Организация </a:t>
            </a:r>
            <a:r>
              <a:rPr lang="ru-RU" sz="1400" b="1" dirty="0" err="1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коррекционно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 – развивающей среды, стимулирующей речевое и личностное развитие ребёнка</a:t>
            </a: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4048301" y="1310089"/>
            <a:ext cx="4824536" cy="954458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 smtClean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Проведение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кружковой деятельности  </a:t>
            </a:r>
            <a:endParaRPr lang="ru-RU" sz="1400" b="1" dirty="0" smtClean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1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раз в неделю по перспективно – тематическому плану с 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октября по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май. Продолжительность занятий  25 минут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.</a:t>
            </a: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4048301" y="668692"/>
            <a:ext cx="4824536" cy="528060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Специально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организованное обучение в подгрупповой 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и фронтальной форме 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 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148267" y="3429000"/>
            <a:ext cx="8816222" cy="3240360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В ходе организованной образовательной деятельности кружка «Весёлый язычок» с логопедической коррекцией:</a:t>
            </a: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ребёнок понимает обращенную речь в соответствии с параметрами возрастной нормы;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у ребенка развита достаточная речевая активность;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-правильно передает слоговую структуру слов, используемых в самостоятельной речи;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пользуется в самостоятельной речи простыми распространенными и сложными предложениями, владеет навыками объединения их в рассказ;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умеет составлять рассказы по темам в соответствии с планом, схемой; 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-владеет элементарными навыками пересказа;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владеет навыками диалогической речи;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грамматически правильно оформляет самостоятельную речь в соответствии с нормами языка; падежные, родовидовые окончания слов проговаривает четко; простые и почти все сложные предлоги употребляет адекватно;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использует в спонтанном общении слова различных лексико-грамматических категорий (существительных, глаголов, наречий, прилагательных, местоимений и т. д.);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- имеет начальное представление о частях речи, именуемых как «слова-предметы», «слова-действия», «слова-признаки»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Систематическое и последовательное проведение и использование предлагаемого материала способствует исправлению речевого нарушения, поможет развитию внимания, памяти, словесно-логического мышления, мелкой моторики пальцев рук. Результаты представлены в форме творческой презентации в конце учебного года (май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).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2925332" y="3026970"/>
            <a:ext cx="2878793" cy="288032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6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16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Планируемый 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ea typeface="Times New Roman"/>
              </a:rPr>
              <a:t>результат</a:t>
            </a:r>
          </a:p>
          <a:p>
            <a:pPr algn="ctr">
              <a:spcAft>
                <a:spcPts val="0"/>
              </a:spcAft>
            </a:pPr>
            <a:endParaRPr lang="ru-RU" sz="1600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359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34256" y="9427"/>
            <a:ext cx="34180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Times New Roman"/>
              </a:rPr>
              <a:t>Содержание учебного курса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65924"/>
              </p:ext>
            </p:extLst>
          </p:nvPr>
        </p:nvGraphicFramePr>
        <p:xfrm>
          <a:off x="179512" y="351483"/>
          <a:ext cx="8821487" cy="6584151"/>
        </p:xfrm>
        <a:graphic>
          <a:graphicData uri="http://schemas.openxmlformats.org/drawingml/2006/table">
            <a:tbl>
              <a:tblPr firstRow="1" firstCol="1" bandRow="1"/>
              <a:tblGrid>
                <a:gridCol w="352859"/>
                <a:gridCol w="5580471"/>
                <a:gridCol w="1155617"/>
                <a:gridCol w="912142"/>
                <a:gridCol w="820398"/>
              </a:tblGrid>
              <a:tr h="178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Название темы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Человек. Части тела. Понятие о речи и речевых органах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Октябрь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Осень. Осенние месяцы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Деревья города и леса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Игрушки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Такие разные игрушки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Одежда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Головные уборы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Обувь. Виды обуви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Зима. Зимние месяцы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Зима. Зимние забавы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Дикие животные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Домашние животные и птицы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Новый год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Дом и его части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Мебель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Электроприборы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Посуда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защитника Отечества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Продукты питания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Весна. Праздник 8 Марта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Профессии. Инструменты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Перелетные птицы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Перелётные птицы нашего края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Животные жарких стран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Рыбы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Цветы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Ягоды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Насекомые.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Насекомые (продолжение)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Лето.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69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</a:rPr>
                        <a:t>Итого  за учебный год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384" marR="363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0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042" y="169733"/>
            <a:ext cx="377072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B83D68">
                        <a:tint val="40000"/>
                        <a:satMod val="250000"/>
                      </a:srgbClr>
                    </a:gs>
                    <a:gs pos="9000">
                      <a:srgbClr val="B83D68">
                        <a:tint val="52000"/>
                        <a:satMod val="300000"/>
                      </a:srgbClr>
                    </a:gs>
                    <a:gs pos="50000">
                      <a:srgbClr val="B83D68">
                        <a:shade val="20000"/>
                        <a:satMod val="300000"/>
                      </a:srgbClr>
                    </a:gs>
                    <a:gs pos="79000">
                      <a:srgbClr val="B83D68">
                        <a:tint val="52000"/>
                        <a:satMod val="300000"/>
                      </a:srgbClr>
                    </a:gs>
                    <a:gs pos="100000">
                      <a:srgbClr val="B83D6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/>
                <a:ea typeface="Times New Roman"/>
              </a:rPr>
              <a:t>Материально -  </a:t>
            </a:r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техническая</a:t>
            </a:r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B83D68">
                        <a:tint val="40000"/>
                        <a:satMod val="250000"/>
                      </a:srgbClr>
                    </a:gs>
                    <a:gs pos="9000">
                      <a:srgbClr val="B83D68">
                        <a:tint val="52000"/>
                        <a:satMod val="300000"/>
                      </a:srgbClr>
                    </a:gs>
                    <a:gs pos="50000">
                      <a:srgbClr val="B83D68">
                        <a:shade val="20000"/>
                        <a:satMod val="300000"/>
                      </a:srgbClr>
                    </a:gs>
                    <a:gs pos="79000">
                      <a:srgbClr val="B83D68">
                        <a:tint val="52000"/>
                        <a:satMod val="300000"/>
                      </a:srgbClr>
                    </a:gs>
                    <a:gs pos="100000">
                      <a:srgbClr val="B83D6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/>
                <a:ea typeface="Times New Roman"/>
              </a:rPr>
              <a:t> </a:t>
            </a:r>
            <a:r>
              <a:rPr lang="ru-RU" b="1" dirty="0" smtClean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B83D68">
                        <a:tint val="40000"/>
                        <a:satMod val="250000"/>
                      </a:srgbClr>
                    </a:gs>
                    <a:gs pos="9000">
                      <a:srgbClr val="B83D68">
                        <a:tint val="52000"/>
                        <a:satMod val="300000"/>
                      </a:srgbClr>
                    </a:gs>
                    <a:gs pos="50000">
                      <a:srgbClr val="B83D68">
                        <a:shade val="20000"/>
                        <a:satMod val="300000"/>
                      </a:srgbClr>
                    </a:gs>
                    <a:gs pos="79000">
                      <a:srgbClr val="B83D68">
                        <a:tint val="52000"/>
                        <a:satMod val="300000"/>
                      </a:srgbClr>
                    </a:gs>
                    <a:gs pos="100000">
                      <a:srgbClr val="B83D6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/>
                <a:ea typeface="Times New Roman"/>
              </a:rPr>
              <a:t>база</a:t>
            </a:r>
            <a:endParaRPr lang="ru-RU" b="1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B83D68">
                      <a:tint val="40000"/>
                      <a:satMod val="250000"/>
                    </a:srgbClr>
                  </a:gs>
                  <a:gs pos="9000">
                    <a:srgbClr val="B83D68">
                      <a:tint val="52000"/>
                      <a:satMod val="300000"/>
                    </a:srgbClr>
                  </a:gs>
                  <a:gs pos="50000">
                    <a:srgbClr val="B83D68">
                      <a:shade val="20000"/>
                      <a:satMod val="300000"/>
                    </a:srgbClr>
                  </a:gs>
                  <a:gs pos="79000">
                    <a:srgbClr val="B83D68">
                      <a:tint val="52000"/>
                      <a:satMod val="300000"/>
                    </a:srgbClr>
                  </a:gs>
                  <a:gs pos="100000">
                    <a:srgbClr val="B83D68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755576" y="596009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Ноутбук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790494" y="2270754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М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узыкальный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центр</a:t>
            </a: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755576" y="1146113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Э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кран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773668" y="1694690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err="1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Мультимедиапроектор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4086595" y="908720"/>
            <a:ext cx="4896544" cy="5185142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Алябьева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Е.А. Итоговые дни по лексическим темам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Планирование и конспекты. – М.: ТЦ Сфера, 2007.- 208с. – (Программа развития)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Гомзяк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О.С. Говорим правильно в 5 – 6 лет. Конспекты фронтальных занятий в старшей группе.- М.: Издательство ГНОМ, 2014. – 208с. – (Комплексный подход к преодолению ОНР у дошкольников)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Ершова З.А., Лисина Т.В. Логопедические домашние задания для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детей 5-6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лет. Казань,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2006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Кузнецова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Е.В., Тихонова И.А. Развитие и коррекция речи детей 5-6 лет. -  М.: ТЦ Сфера, 2004. -96с. (серия «Программа развития»)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Коноваленко В.В., Коноваленко С.В. Фронтальные логопедические занятия в старшей группе для детей с ОНР. 3 уровень. Пособие для логопедов. – М.: Издательство ГНОМ и Д, 2001. – 64с.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Крупенчук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О.И.  Стихи для развития речи  (для  детей  4-6 лет).  СП-б., 2004.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Смирнова Л.Н. Логопедия в детском саду.  Занятия с детьми 6 - 7 лет с общим недоразвитием речи. М., 2005.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200" spc="2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Филичева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200" spc="2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Т. Б., Туманова Т. В.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Программа</a:t>
            </a:r>
            <a:r>
              <a:rPr lang="ru-RU" sz="1200" spc="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логопедической работы по преодолению общего недоразвития речи у детей.- М.: «Просвещение», </a:t>
            </a:r>
            <a:r>
              <a:rPr lang="ru-RU" sz="1200" spc="5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2010</a:t>
            </a:r>
            <a:endParaRPr lang="ru-RU" sz="1200" spc="5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spc="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spc="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spc="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spc="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spc="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0547" y="344581"/>
            <a:ext cx="39286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иблиотечный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фонд (книга печати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755576" y="3197887"/>
            <a:ext cx="2601804" cy="839831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демонстрационный </a:t>
            </a:r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и дидактический раздаточный </a:t>
            </a:r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материал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3441" y="2800420"/>
            <a:ext cx="220393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П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ечатные пособия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211935" y="4807948"/>
            <a:ext cx="3698716" cy="1933420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dirty="0" smtClean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Prezentacii.com (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портал готовых презентаций);</a:t>
            </a:r>
          </a:p>
          <a:p>
            <a:pPr lvl="0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-  экранные, музыкальные пособия: CD – диск с видео- и аудиозаписями  «Листочки», «Шарики», «Бабочки», «Лягушата»,  «У жирафа, у слона», «Цапля», «Кыш, муха», «Паровоз»,  «Пчёлки», «Паучок», «Наши пальчики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»;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слайды презентаций по лексическим темам;</a:t>
            </a:r>
          </a:p>
          <a:p>
            <a:pPr marL="171450" lvl="0" indent="-171450">
              <a:buFontTx/>
              <a:buChar char="-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учебно-практическое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оборудование: цветные карандаши, листы для графических заданий, счётные палочки, мяч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.</a:t>
            </a:r>
          </a:p>
          <a:p>
            <a:pPr marL="171450" lvl="0" indent="-171450">
              <a:buFontTx/>
              <a:buChar char="-"/>
            </a:pPr>
            <a:endParaRPr lang="ru-RU" sz="1200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8334" y="4149080"/>
            <a:ext cx="32115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Ц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ифровые </a:t>
            </a:r>
            <a:r>
              <a:rPr lang="ru-RU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образовательные </a:t>
            </a:r>
            <a:endPara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/>
              <a:ea typeface="Calibri"/>
            </a:endParaRPr>
          </a:p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Calibri"/>
              </a:rPr>
              <a:t>ресурсы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103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63304" y="476672"/>
            <a:ext cx="19698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/>
                <a:ea typeface="Times New Roman"/>
              </a:rPr>
              <a:t>Приложения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602044" y="1310089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err="1" smtClean="0">
                <a:solidFill>
                  <a:srgbClr val="C00000"/>
                </a:solidFill>
                <a:latin typeface="Times New Roman"/>
                <a:ea typeface="Calibri"/>
              </a:rPr>
              <a:t>Физминутки</a:t>
            </a:r>
            <a:endParaRPr lang="ru-RU" sz="1600" b="1" dirty="0">
              <a:solidFill>
                <a:srgbClr val="C00000"/>
              </a:solidFill>
              <a:latin typeface="Times New Roman"/>
              <a:ea typeface="Calibri"/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3419872" y="1310088"/>
            <a:ext cx="2601804" cy="614327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Calibri"/>
              </a:rPr>
              <a:t>Пальчиковая гимнастика</a:t>
            </a:r>
            <a:endParaRPr lang="ru-RU" sz="1600" b="1" dirty="0">
              <a:solidFill>
                <a:srgbClr val="C00000"/>
              </a:solidFill>
              <a:latin typeface="Times New Roman"/>
              <a:ea typeface="Calibri"/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3156496" y="5517232"/>
            <a:ext cx="2601804" cy="1152128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Схемы для составления описательных и сравнительных рассказов по лексическим темам</a:t>
            </a: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6228184" y="1310089"/>
            <a:ext cx="2601804" cy="44428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ea typeface="Calibri"/>
              </a:rPr>
              <a:t>Пальчиковые игры</a:t>
            </a:r>
            <a:endParaRPr lang="ru-RU" sz="1600" b="1" dirty="0">
              <a:solidFill>
                <a:srgbClr val="C00000"/>
              </a:solidFill>
              <a:latin typeface="Times New Roman"/>
              <a:ea typeface="Calibri"/>
            </a:endParaRPr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602044" y="1860749"/>
            <a:ext cx="2601804" cy="1961374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Части тела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Буратино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Овощи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Яблочко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Осенью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Сапожки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Деревцо и др.</a:t>
            </a:r>
          </a:p>
          <a:p>
            <a:pPr lvl="0" algn="ctr"/>
            <a:endParaRPr lang="ru-RU" sz="1400" b="1" dirty="0" smtClean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  <a:p>
            <a:pPr lvl="0" algn="ctr"/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3444706" y="2146557"/>
            <a:ext cx="2601804" cy="1675565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Как-то летним вечерком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Птичка и ветер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Снежинки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Много мебели в квартире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На параде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6228184" y="1989430"/>
            <a:ext cx="2601804" cy="1832691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Капуста</a:t>
            </a:r>
          </a:p>
          <a:p>
            <a:pPr lvl="0" algn="ctr"/>
            <a:r>
              <a:rPr lang="ru-RU" sz="1400" b="1" dirty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В сад за сливами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Дождик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Ёлочка</a:t>
            </a:r>
          </a:p>
          <a:p>
            <a:pPr lvl="0" algn="ctr"/>
            <a:r>
              <a:rPr lang="ru-RU" sz="1400" b="1" dirty="0" smtClean="0">
                <a:solidFill>
                  <a:srgbClr val="B13F9A">
                    <a:lumMod val="50000"/>
                  </a:srgbClr>
                </a:solidFill>
                <a:latin typeface="Times New Roman"/>
                <a:ea typeface="Calibri"/>
              </a:rPr>
              <a:t>Буренушка</a:t>
            </a:r>
            <a:endParaRPr lang="ru-RU" sz="1400" b="1" dirty="0">
              <a:solidFill>
                <a:srgbClr val="B13F9A">
                  <a:lumMod val="50000"/>
                </a:srgbClr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383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Рисуно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4664"/>
            <a:ext cx="4073300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323528" y="2685400"/>
            <a:ext cx="3096344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Паспорт-рецензия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авторскую программу кружка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«Веселый язычок»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23"/>
          <a:stretch/>
        </p:blipFill>
        <p:spPr bwMode="auto">
          <a:xfrm flipH="1">
            <a:off x="1272739" y="881006"/>
            <a:ext cx="1197922" cy="138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967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ограмма кружка Веселый язычок Дорожкина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Программа кружка Веселый язычок Дорожкина</Template>
  <TotalTime>4</TotalTime>
  <Words>1517</Words>
  <Application>Microsoft Office PowerPoint</Application>
  <PresentationFormat>Экран (4:3)</PresentationFormat>
  <Paragraphs>279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Программа кружка Веселый язычок Дорожкина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ICL</dc:creator>
  <cp:lastModifiedBy>crr</cp:lastModifiedBy>
  <cp:revision>5</cp:revision>
  <dcterms:created xsi:type="dcterms:W3CDTF">2015-10-13T02:53:52Z</dcterms:created>
  <dcterms:modified xsi:type="dcterms:W3CDTF">2021-06-08T08:00:28Z</dcterms:modified>
</cp:coreProperties>
</file>